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 id="270" r:id="rId36"/>
    <p:sldId id="271" r:id="rId37"/>
    <p:sldId id="272" r:id="rId38"/>
    <p:sldId id="273" r:id="rId39"/>
    <p:sldId id="274" r:id="rId40"/>
    <p:sldId id="275" r:id="rId41"/>
    <p:sldId id="276" r:id="rId42"/>
    <p:sldId id="277" r:id="rId43"/>
    <p:sldId id="278" r:id="rId44"/>
    <p:sldId id="279" r:id="rId45"/>
    <p:sldId id="280" r:id="rId46"/>
    <p:sldId id="281" r:id="rId47"/>
    <p:sldId id="282" r:id="rId48"/>
    <p:sldId id="283" r:id="rId49"/>
    <p:sldId id="284" r:id="rId5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ondensed" charset="1" panose="02000000000000000000"/>
      <p:regular r:id="rId10"/>
    </p:embeddedFont>
    <p:embeddedFont>
      <p:font typeface="Roboto Condensed Bold" charset="1" panose="02000000000000000000"/>
      <p:regular r:id="rId11"/>
    </p:embeddedFont>
    <p:embeddedFont>
      <p:font typeface="Roboto Condensed Italics" charset="1" panose="02000000000000000000"/>
      <p:regular r:id="rId12"/>
    </p:embeddedFont>
    <p:embeddedFont>
      <p:font typeface="Roboto Condensed Bold Italics" charset="1" panose="02000000000000000000"/>
      <p:regular r:id="rId13"/>
    </p:embeddedFont>
    <p:embeddedFont>
      <p:font typeface="Open Sans" charset="1" panose="020B0606030504020204"/>
      <p:regular r:id="rId14"/>
    </p:embeddedFont>
    <p:embeddedFont>
      <p:font typeface="Open Sans Bold" charset="1" panose="020B0806030504020204"/>
      <p:regular r:id="rId15"/>
    </p:embeddedFont>
    <p:embeddedFont>
      <p:font typeface="Open Sans Italics" charset="1" panose="020B0606030504020204"/>
      <p:regular r:id="rId16"/>
    </p:embeddedFont>
    <p:embeddedFont>
      <p:font typeface="Open Sans Bold Italics" charset="1" panose="020B0806030504020204"/>
      <p:regular r:id="rId17"/>
    </p:embeddedFont>
    <p:embeddedFont>
      <p:font typeface="Open Sans Light" charset="1" panose="020B0306030504020204"/>
      <p:regular r:id="rId18"/>
    </p:embeddedFont>
    <p:embeddedFont>
      <p:font typeface="Open Sans Light Italics" charset="1" panose="020B0306030504020204"/>
      <p:regular r:id="rId19"/>
    </p:embeddedFont>
    <p:embeddedFont>
      <p:font typeface="Open Sans Ultra-Bold" charset="1" panose="00000000000000000000"/>
      <p:regular r:id="rId20"/>
    </p:embeddedFont>
    <p:embeddedFont>
      <p:font typeface="Open Sans Ultra-Bold Italics" charset="1" panose="00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34" Target="slides/slide13.xml" Type="http://schemas.openxmlformats.org/officeDocument/2006/relationships/slide"/><Relationship Id="rId35" Target="slides/slide14.xml" Type="http://schemas.openxmlformats.org/officeDocument/2006/relationships/slide"/><Relationship Id="rId36" Target="slides/slide15.xml" Type="http://schemas.openxmlformats.org/officeDocument/2006/relationships/slide"/><Relationship Id="rId37" Target="slides/slide16.xml" Type="http://schemas.openxmlformats.org/officeDocument/2006/relationships/slide"/><Relationship Id="rId38" Target="slides/slide17.xml" Type="http://schemas.openxmlformats.org/officeDocument/2006/relationships/slide"/><Relationship Id="rId39" Target="slides/slide18.xml" Type="http://schemas.openxmlformats.org/officeDocument/2006/relationships/slide"/><Relationship Id="rId4" Target="theme/theme1.xml" Type="http://schemas.openxmlformats.org/officeDocument/2006/relationships/theme"/><Relationship Id="rId40" Target="slides/slide19.xml" Type="http://schemas.openxmlformats.org/officeDocument/2006/relationships/slide"/><Relationship Id="rId41" Target="slides/slide20.xml" Type="http://schemas.openxmlformats.org/officeDocument/2006/relationships/slide"/><Relationship Id="rId42" Target="slides/slide21.xml" Type="http://schemas.openxmlformats.org/officeDocument/2006/relationships/slide"/><Relationship Id="rId43" Target="slides/slide22.xml" Type="http://schemas.openxmlformats.org/officeDocument/2006/relationships/slide"/><Relationship Id="rId44" Target="slides/slide23.xml" Type="http://schemas.openxmlformats.org/officeDocument/2006/relationships/slide"/><Relationship Id="rId45" Target="slides/slide24.xml" Type="http://schemas.openxmlformats.org/officeDocument/2006/relationships/slide"/><Relationship Id="rId46" Target="slides/slide25.xml" Type="http://schemas.openxmlformats.org/officeDocument/2006/relationships/slide"/><Relationship Id="rId47" Target="slides/slide26.xml" Type="http://schemas.openxmlformats.org/officeDocument/2006/relationships/slide"/><Relationship Id="rId48" Target="slides/slide27.xml" Type="http://schemas.openxmlformats.org/officeDocument/2006/relationships/slide"/><Relationship Id="rId49" Target="slides/slide28.xml" Type="http://schemas.openxmlformats.org/officeDocument/2006/relationships/slide"/><Relationship Id="rId5" Target="tableStyles.xml" Type="http://schemas.openxmlformats.org/officeDocument/2006/relationships/tableStyles"/><Relationship Id="rId50" Target="slides/slide29.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2.svg>
</file>

<file path=ppt/media/image3.jpeg>
</file>

<file path=ppt/media/image4.jpeg>
</file>

<file path=ppt/media/image5.png>
</file>

<file path=ppt/media/image6.sv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0">
            <a:off x="-2926113" y="-4777360"/>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917265" y="-8450056"/>
            <a:ext cx="17520116" cy="1752011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B3C8"/>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332240" y="0"/>
            <a:ext cx="8955760" cy="895576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0" y="0"/>
                  </a:moveTo>
                  <a:cubicBezTo>
                    <a:pt x="0" y="3506470"/>
                    <a:pt x="2843530" y="6350000"/>
                    <a:pt x="6350000" y="6350000"/>
                  </a:cubicBezTo>
                  <a:lnTo>
                    <a:pt x="6350000" y="0"/>
                  </a:lnTo>
                  <a:lnTo>
                    <a:pt x="0" y="0"/>
                  </a:lnTo>
                  <a:close/>
                </a:path>
              </a:pathLst>
            </a:custGeom>
            <a:blipFill>
              <a:blip r:embed="rId4"/>
              <a:stretch>
                <a:fillRect l="-25046" t="0" r="-25046" b="0"/>
              </a:stretch>
            </a:blipFill>
          </p:spPr>
        </p:sp>
      </p:grpSp>
      <p:grpSp>
        <p:nvGrpSpPr>
          <p:cNvPr name="Group 8" id="8"/>
          <p:cNvGrpSpPr>
            <a:grpSpLocks noChangeAspect="true"/>
          </p:cNvGrpSpPr>
          <p:nvPr/>
        </p:nvGrpSpPr>
        <p:grpSpPr>
          <a:xfrm rot="0">
            <a:off x="8446077" y="2640449"/>
            <a:ext cx="4062386" cy="4062386"/>
            <a:chOff x="0" y="0"/>
            <a:chExt cx="6350000" cy="6350000"/>
          </a:xfrm>
        </p:grpSpPr>
        <p:sp>
          <p:nvSpPr>
            <p:cNvPr name="Freeform 9" id="9"/>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8DB3C8"/>
            </a:solidFill>
          </p:spPr>
        </p:sp>
        <p:sp>
          <p:nvSpPr>
            <p:cNvPr name="Freeform 10" id="10"/>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5"/>
              <a:stretch>
                <a:fillRect l="-25806" t="0" r="-44205" b="-13137"/>
              </a:stretch>
            </a:blipFill>
          </p:spPr>
        </p:sp>
      </p:grpSp>
      <p:sp>
        <p:nvSpPr>
          <p:cNvPr name="Freeform 11" id="11"/>
          <p:cNvSpPr/>
          <p:nvPr/>
        </p:nvSpPr>
        <p:spPr>
          <a:xfrm flipH="false" flipV="false" rot="9675324">
            <a:off x="-1523214" y="5006317"/>
            <a:ext cx="24228392" cy="8121818"/>
          </a:xfrm>
          <a:custGeom>
            <a:avLst/>
            <a:gdLst/>
            <a:ahLst/>
            <a:cxnLst/>
            <a:rect r="r" b="b" t="t" l="l"/>
            <a:pathLst>
              <a:path h="8121818" w="24228392">
                <a:moveTo>
                  <a:pt x="0" y="0"/>
                </a:moveTo>
                <a:lnTo>
                  <a:pt x="24228392" y="0"/>
                </a:lnTo>
                <a:lnTo>
                  <a:pt x="24228392" y="8121817"/>
                </a:lnTo>
                <a:lnTo>
                  <a:pt x="0" y="8121817"/>
                </a:lnTo>
                <a:lnTo>
                  <a:pt x="0" y="0"/>
                </a:lnTo>
                <a:close/>
              </a:path>
            </a:pathLst>
          </a:custGeom>
          <a:blipFill>
            <a:blip r:embed="rId6">
              <a:extLst>
                <a:ext uri="{96DAC541-7B7A-43D3-8B79-37D633B846F1}">
                  <asvg:svgBlip xmlns:asvg="http://schemas.microsoft.com/office/drawing/2016/SVG/main" r:embed="rId7"/>
                </a:ext>
              </a:extLst>
            </a:blip>
            <a:stretch>
              <a:fillRect l="0" t="-46918" r="0" b="0"/>
            </a:stretch>
          </a:blipFill>
        </p:spPr>
      </p:sp>
      <p:sp>
        <p:nvSpPr>
          <p:cNvPr name="TextBox 12" id="12"/>
          <p:cNvSpPr txBox="true"/>
          <p:nvPr/>
        </p:nvSpPr>
        <p:spPr>
          <a:xfrm rot="0">
            <a:off x="1028700" y="5901499"/>
            <a:ext cx="8929327"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Cryptographic </a:t>
            </a:r>
          </a:p>
        </p:txBody>
      </p:sp>
      <p:sp>
        <p:nvSpPr>
          <p:cNvPr name="TextBox 13" id="13"/>
          <p:cNvSpPr txBox="true"/>
          <p:nvPr/>
        </p:nvSpPr>
        <p:spPr>
          <a:xfrm rot="0">
            <a:off x="1028700" y="7293329"/>
            <a:ext cx="9448570"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Concepts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2862410"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Hashing</a:t>
            </a:r>
          </a:p>
        </p:txBody>
      </p:sp>
      <p:sp>
        <p:nvSpPr>
          <p:cNvPr name="TextBox 9" id="9"/>
          <p:cNvSpPr txBox="true"/>
          <p:nvPr/>
        </p:nvSpPr>
        <p:spPr>
          <a:xfrm rot="0">
            <a:off x="8795563" y="3340888"/>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Common uses of hashing algorithms are to store computer passwords and to ensure message integrity. The idea is that hashing can produce a unique value that corresponds to the data entered, but the hash value is also reproducible by anyone else running the same algorithm against the data. So you could hash a message to get a message authentication code (MAC)</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2862410"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Hashing</a:t>
            </a:r>
          </a:p>
        </p:txBody>
      </p:sp>
      <p:sp>
        <p:nvSpPr>
          <p:cNvPr name="TextBox 9" id="9"/>
          <p:cNvSpPr txBox="true"/>
          <p:nvPr/>
        </p:nvSpPr>
        <p:spPr>
          <a:xfrm rot="0">
            <a:off x="8795563" y="3340888"/>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HMAC, or Hash-based Message Authentication Code, is a special subset of hashing technology. It is a hash algorithm applied to a message to make a MAC, but it is done with a previously shared secret. So, the HMAC can provide integrity simultaneously with authentication.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2862410"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Hashing</a:t>
            </a:r>
          </a:p>
        </p:txBody>
      </p:sp>
      <p:sp>
        <p:nvSpPr>
          <p:cNvPr name="TextBox 9" id="9"/>
          <p:cNvSpPr txBox="true"/>
          <p:nvPr/>
        </p:nvSpPr>
        <p:spPr>
          <a:xfrm rot="0">
            <a:off x="8795563" y="3340888"/>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hash algorithm can be compromised with what is called a collision attack, in which an attacker finds two different messages that hash to the same value. This type of attack is very difficult and requires generating a separate algorithm that will attempt to find a text that will hash to the same value of a known hash.</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292867"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Exchange</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Key</a:t>
            </a:r>
          </a:p>
        </p:txBody>
      </p:sp>
      <p:sp>
        <p:nvSpPr>
          <p:cNvPr name="TextBox 10" id="10"/>
          <p:cNvSpPr txBox="true"/>
          <p:nvPr/>
        </p:nvSpPr>
        <p:spPr>
          <a:xfrm rot="0">
            <a:off x="8795563" y="2857500"/>
            <a:ext cx="9205875" cy="6400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Cryptographic mechanisms use both an algorithm and a key, with the key requiring communication between parties. In symmetric encryption, the secrecy depends on the secrecy of the key, so insecure transport of the key can lead to failure to protect the information encrypted using the key. Key exchange is the central foundational element of a secure symmetric encryption system. Maintaining the secrecy of the symmetric key is the basis of secret communications. In asymmetric systems, the key exchange problem is one of key publication. Because public keys are designed to be shared, the problem is reversed from one of secrecy to one of publicity.</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446707" y="1527309"/>
            <a:ext cx="6554731"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Forward Secrecy</a:t>
            </a:r>
          </a:p>
        </p:txBody>
      </p:sp>
      <p:sp>
        <p:nvSpPr>
          <p:cNvPr name="TextBox 9" id="9"/>
          <p:cNvSpPr txBox="true"/>
          <p:nvPr/>
        </p:nvSpPr>
        <p:spPr>
          <a:xfrm rot="0">
            <a:off x="8795563" y="1527309"/>
            <a:ext cx="265114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Perfect</a:t>
            </a:r>
          </a:p>
        </p:txBody>
      </p:sp>
      <p:sp>
        <p:nvSpPr>
          <p:cNvPr name="TextBox 10" id="10"/>
          <p:cNvSpPr txBox="true"/>
          <p:nvPr/>
        </p:nvSpPr>
        <p:spPr>
          <a:xfrm rot="0">
            <a:off x="8795563" y="3540053"/>
            <a:ext cx="9205875" cy="4267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Perfect forward secrecy (PFS) is a property of a public key system in which a key derived from another key is not compromised, even if the originating key is compromised in the future. This is especially important in session key generation, where future communication sessions may become compromised; if perfect forward secrecy were not in place, then past messages that had been recorded could be decrypted.</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934245" y="1527309"/>
            <a:ext cx="6067193"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Cryptography</a:t>
            </a:r>
          </a:p>
        </p:txBody>
      </p:sp>
      <p:sp>
        <p:nvSpPr>
          <p:cNvPr name="TextBox 9" id="9"/>
          <p:cNvSpPr txBox="true"/>
          <p:nvPr/>
        </p:nvSpPr>
        <p:spPr>
          <a:xfrm rot="0">
            <a:off x="8795563" y="1527309"/>
            <a:ext cx="304117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Quantum</a:t>
            </a:r>
          </a:p>
        </p:txBody>
      </p:sp>
      <p:sp>
        <p:nvSpPr>
          <p:cNvPr name="TextBox 10" id="10"/>
          <p:cNvSpPr txBox="true"/>
          <p:nvPr/>
        </p:nvSpPr>
        <p:spPr>
          <a:xfrm rot="0">
            <a:off x="8795563" y="3540053"/>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Quantum cryptography is the use of quantum computing hardware to perform encryption and decryption processes. Quantum hardware is still in its early stages of development, and the immense computing power in these platforms will revolutionize cryptography.</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470536" y="1527309"/>
            <a:ext cx="4182047"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Keys</a:t>
            </a:r>
          </a:p>
        </p:txBody>
      </p:sp>
      <p:sp>
        <p:nvSpPr>
          <p:cNvPr name="TextBox 9" id="9"/>
          <p:cNvSpPr txBox="true"/>
          <p:nvPr/>
        </p:nvSpPr>
        <p:spPr>
          <a:xfrm rot="0">
            <a:off x="8795563" y="1527309"/>
            <a:ext cx="3999999"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Ephemeral </a:t>
            </a:r>
          </a:p>
        </p:txBody>
      </p:sp>
      <p:sp>
        <p:nvSpPr>
          <p:cNvPr name="TextBox 10" id="10"/>
          <p:cNvSpPr txBox="true"/>
          <p:nvPr/>
        </p:nvSpPr>
        <p:spPr>
          <a:xfrm rot="0">
            <a:off x="8795563" y="3540053"/>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Ephemeral keys are cryptographic keys that are used only once after generation. When an ephemeral key is used as part of the Diffie-Hellman scheme, it forms an Ephemeral Diffie-Hellman (EDH) key exchange. An EDH generates a temporary key for each connection, never using the same key twice.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113008" y="1527309"/>
            <a:ext cx="453957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Operation</a:t>
            </a:r>
          </a:p>
        </p:txBody>
      </p:sp>
      <p:sp>
        <p:nvSpPr>
          <p:cNvPr name="TextBox 9" id="9"/>
          <p:cNvSpPr txBox="true"/>
          <p:nvPr/>
        </p:nvSpPr>
        <p:spPr>
          <a:xfrm rot="0">
            <a:off x="8795563" y="1527309"/>
            <a:ext cx="3999999"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Modes of </a:t>
            </a:r>
          </a:p>
        </p:txBody>
      </p:sp>
      <p:sp>
        <p:nvSpPr>
          <p:cNvPr name="TextBox 10" id="10"/>
          <p:cNvSpPr txBox="true"/>
          <p:nvPr/>
        </p:nvSpPr>
        <p:spPr>
          <a:xfrm rot="0">
            <a:off x="8795563" y="3540053"/>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basic premise of operation modes is to use some source of entropy before encrypting subsequent blocks so that identical blocks of plaintext produce differing blocks of ciphertext. These modes can be broken into three groups: authenticated, unauthenticated, and counter. </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113008" y="1527309"/>
            <a:ext cx="453957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Operation</a:t>
            </a:r>
          </a:p>
        </p:txBody>
      </p:sp>
      <p:sp>
        <p:nvSpPr>
          <p:cNvPr name="TextBox 9" id="9"/>
          <p:cNvSpPr txBox="true"/>
          <p:nvPr/>
        </p:nvSpPr>
        <p:spPr>
          <a:xfrm rot="0">
            <a:off x="8795563" y="1527309"/>
            <a:ext cx="3999999"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Modes of </a:t>
            </a:r>
          </a:p>
        </p:txBody>
      </p:sp>
      <p:sp>
        <p:nvSpPr>
          <p:cNvPr name="TextBox 10" id="10"/>
          <p:cNvSpPr txBox="true"/>
          <p:nvPr/>
        </p:nvSpPr>
        <p:spPr>
          <a:xfrm rot="0">
            <a:off x="8795563" y="3540053"/>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Authenticated encryption with associated data (AEAD) is a form of encryption designed to provide both confidentiality and authenticity services. A wide range of authenticated modes is available for developers, including GCM, OCB, and EAX.</a:t>
            </a:r>
          </a:p>
        </p:txBody>
      </p:sp>
      <p:sp>
        <p:nvSpPr>
          <p:cNvPr name="TextBox 11" id="11"/>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AUTHENTICATED</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113008" y="1527309"/>
            <a:ext cx="453957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Operation</a:t>
            </a:r>
          </a:p>
        </p:txBody>
      </p:sp>
      <p:sp>
        <p:nvSpPr>
          <p:cNvPr name="TextBox 9" id="9"/>
          <p:cNvSpPr txBox="true"/>
          <p:nvPr/>
        </p:nvSpPr>
        <p:spPr>
          <a:xfrm rot="0">
            <a:off x="8795563" y="1527309"/>
            <a:ext cx="3999999"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Modes of </a:t>
            </a:r>
          </a:p>
        </p:txBody>
      </p:sp>
      <p:sp>
        <p:nvSpPr>
          <p:cNvPr name="TextBox 10" id="10"/>
          <p:cNvSpPr txBox="true"/>
          <p:nvPr/>
        </p:nvSpPr>
        <p:spPr>
          <a:xfrm rot="0">
            <a:off x="8795563" y="3540053"/>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Counter mode (CTM) uses a “counter” function to generate a nonce that is used for each block encryption. Different blocks have different nonces, enabling parallelization of processing and substantial speed improvements.</a:t>
            </a:r>
          </a:p>
        </p:txBody>
      </p:sp>
      <p:sp>
        <p:nvSpPr>
          <p:cNvPr name="TextBox 11" id="11"/>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COUNTER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4438783"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Cryptography </a:t>
            </a:r>
          </a:p>
        </p:txBody>
      </p:sp>
      <p:sp>
        <p:nvSpPr>
          <p:cNvPr name="TextBox 9" id="9"/>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Cryptography is the science of encrypting, or hiding, information— something people have sought to do since they began using language. Although language allowed them to communicate with one another, people in power attempted to hide information by controlling who was taught to read and write.</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113008" y="1527309"/>
            <a:ext cx="453957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Operation</a:t>
            </a:r>
          </a:p>
        </p:txBody>
      </p:sp>
      <p:sp>
        <p:nvSpPr>
          <p:cNvPr name="TextBox 9" id="9"/>
          <p:cNvSpPr txBox="true"/>
          <p:nvPr/>
        </p:nvSpPr>
        <p:spPr>
          <a:xfrm rot="0">
            <a:off x="8795563" y="1527309"/>
            <a:ext cx="3999999"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Modes of </a:t>
            </a:r>
          </a:p>
        </p:txBody>
      </p:sp>
      <p:sp>
        <p:nvSpPr>
          <p:cNvPr name="TextBox 10" id="10"/>
          <p:cNvSpPr txBox="true"/>
          <p:nvPr/>
        </p:nvSpPr>
        <p:spPr>
          <a:xfrm rot="0">
            <a:off x="8795563" y="3540053"/>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Unauthenticated modes use a non-identity-based source for the entropy element for subsequent blocks. In cipher block chaining (CBC), each block is XORed with the previous ciphertext block before being encrypted.</a:t>
            </a:r>
          </a:p>
        </p:txBody>
      </p:sp>
      <p:sp>
        <p:nvSpPr>
          <p:cNvPr name="TextBox 11" id="11"/>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UNAUTHENTICATED</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3999999"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Blockchain</a:t>
            </a:r>
          </a:p>
        </p:txBody>
      </p:sp>
      <p:sp>
        <p:nvSpPr>
          <p:cNvPr name="TextBox 9" id="9"/>
          <p:cNvSpPr txBox="true"/>
          <p:nvPr/>
        </p:nvSpPr>
        <p:spPr>
          <a:xfrm rot="0">
            <a:off x="8795563" y="3540053"/>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Blockchains are lists of records, where each addition to the list is done by a cryptographic algorithm.</a:t>
            </a:r>
          </a:p>
          <a:p>
            <a:pPr>
              <a:lnSpc>
                <a:spcPts val="4200"/>
              </a:lnSpc>
            </a:pPr>
          </a:p>
          <a:p>
            <a:pPr>
              <a:lnSpc>
                <a:spcPts val="4200"/>
              </a:lnSpc>
            </a:pPr>
            <a:r>
              <a:rPr lang="en-US" sz="3000">
                <a:solidFill>
                  <a:srgbClr val="FFFFFF"/>
                </a:solidFill>
                <a:latin typeface="Roboto Condensed"/>
              </a:rPr>
              <a:t>The concept of blockchains was invented to create the public transaction ledger of cryptocurrencies. A cryptocurrency is a currency system built on a finite set of “rare” numbers that are mined and then “created.” </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3999999"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Cipher</a:t>
            </a:r>
          </a:p>
        </p:txBody>
      </p:sp>
      <p:sp>
        <p:nvSpPr>
          <p:cNvPr name="TextBox 9" id="9"/>
          <p:cNvSpPr txBox="true"/>
          <p:nvPr/>
        </p:nvSpPr>
        <p:spPr>
          <a:xfrm rot="0">
            <a:off x="8795563" y="3540053"/>
            <a:ext cx="9205875" cy="4800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term cipher suite refers to a set of algorithms used together in cryptography, with the most famous being the TLS cipher suite</a:t>
            </a:r>
          </a:p>
          <a:p>
            <a:pPr>
              <a:lnSpc>
                <a:spcPts val="4200"/>
              </a:lnSpc>
            </a:pPr>
          </a:p>
          <a:p>
            <a:pPr>
              <a:lnSpc>
                <a:spcPts val="4200"/>
              </a:lnSpc>
            </a:pPr>
            <a:r>
              <a:rPr lang="en-US" sz="3000">
                <a:solidFill>
                  <a:srgbClr val="FFFFFF"/>
                </a:solidFill>
                <a:latin typeface="Roboto Condensed"/>
              </a:rPr>
              <a:t>Block ciphers operate on input data in a series of blocks.</a:t>
            </a:r>
          </a:p>
          <a:p>
            <a:pPr>
              <a:lnSpc>
                <a:spcPts val="4200"/>
              </a:lnSpc>
            </a:pPr>
          </a:p>
          <a:p>
            <a:pPr>
              <a:lnSpc>
                <a:spcPts val="4200"/>
              </a:lnSpc>
            </a:pPr>
            <a:r>
              <a:rPr lang="en-US" sz="3000">
                <a:solidFill>
                  <a:srgbClr val="FFFFFF"/>
                </a:solidFill>
                <a:latin typeface="Roboto Condensed"/>
              </a:rPr>
              <a:t>Stream ciphers operate on streams of data instead of blocks. Stream operations typically take place on a single byte at a time, using an XOR function and a pseudorandom key.</a:t>
            </a:r>
          </a:p>
        </p:txBody>
      </p:sp>
      <p:sp>
        <p:nvSpPr>
          <p:cNvPr name="TextBox 10" id="10"/>
          <p:cNvSpPr txBox="true"/>
          <p:nvPr/>
        </p:nvSpPr>
        <p:spPr>
          <a:xfrm rot="0">
            <a:off x="11128713" y="1527309"/>
            <a:ext cx="453957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Suites</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4487536"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Symmetric vs</a:t>
            </a:r>
          </a:p>
        </p:txBody>
      </p:sp>
      <p:sp>
        <p:nvSpPr>
          <p:cNvPr name="TextBox 9" id="9"/>
          <p:cNvSpPr txBox="true"/>
          <p:nvPr/>
        </p:nvSpPr>
        <p:spPr>
          <a:xfrm rot="0">
            <a:off x="8795563" y="3540053"/>
            <a:ext cx="9205875" cy="4800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Symmetric encryption tends to be faster, is less computationally involved, and is better for bulk transfers. But it suffers from a key management problem in that keys must be protected from unauthorized parties.</a:t>
            </a:r>
          </a:p>
          <a:p>
            <a:pPr>
              <a:lnSpc>
                <a:spcPts val="4200"/>
              </a:lnSpc>
            </a:pPr>
          </a:p>
          <a:p>
            <a:pPr>
              <a:lnSpc>
                <a:spcPts val="4200"/>
              </a:lnSpc>
            </a:pPr>
            <a:r>
              <a:rPr lang="en-US" sz="3000">
                <a:solidFill>
                  <a:srgbClr val="FFFFFF"/>
                </a:solidFill>
                <a:latin typeface="Roboto Condensed"/>
              </a:rPr>
              <a:t> Asymmetric methods resolve the key secrecy issue with public keys, but they add significant computational complexity, which makes them less suited for bulk encryption. </a:t>
            </a:r>
          </a:p>
        </p:txBody>
      </p:sp>
      <p:sp>
        <p:nvSpPr>
          <p:cNvPr name="TextBox 10" id="10"/>
          <p:cNvSpPr txBox="true"/>
          <p:nvPr/>
        </p:nvSpPr>
        <p:spPr>
          <a:xfrm rot="0">
            <a:off x="13398500" y="1527309"/>
            <a:ext cx="453957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Asymmetric </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4487536"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Lightweight</a:t>
            </a:r>
          </a:p>
        </p:txBody>
      </p:sp>
      <p:sp>
        <p:nvSpPr>
          <p:cNvPr name="TextBox 9" id="9"/>
          <p:cNvSpPr txBox="true"/>
          <p:nvPr/>
        </p:nvSpPr>
        <p:spPr>
          <a:xfrm rot="0">
            <a:off x="8795563" y="3540053"/>
            <a:ext cx="9205875" cy="1600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Lightweight cryptography is a specialized suite of cryptographic algorithms designed to operate in this resource-constrained environment. </a:t>
            </a:r>
          </a:p>
        </p:txBody>
      </p:sp>
      <p:sp>
        <p:nvSpPr>
          <p:cNvPr name="TextBox 10" id="10"/>
          <p:cNvSpPr txBox="true"/>
          <p:nvPr/>
        </p:nvSpPr>
        <p:spPr>
          <a:xfrm rot="0">
            <a:off x="12894711" y="1527309"/>
            <a:ext cx="453957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Cryptography</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10508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Steganography</a:t>
            </a:r>
          </a:p>
        </p:txBody>
      </p:sp>
      <p:sp>
        <p:nvSpPr>
          <p:cNvPr name="TextBox 9" id="9"/>
          <p:cNvSpPr txBox="true"/>
          <p:nvPr/>
        </p:nvSpPr>
        <p:spPr>
          <a:xfrm rot="0">
            <a:off x="8795563" y="3540053"/>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Steganography, an offshoot of cryptography technology, gets its meaning from the Greek word steganos, meaning covered. Invisible ink placed on a document and hidden by innocuous text is an example of a steganographic message. Another example is a tattoo placed on the top of a person’s head, visible only when the person’s hair is shaved off. </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10508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Homomorphic</a:t>
            </a:r>
          </a:p>
        </p:txBody>
      </p:sp>
      <p:sp>
        <p:nvSpPr>
          <p:cNvPr name="TextBox 9" id="9"/>
          <p:cNvSpPr txBox="true"/>
          <p:nvPr/>
        </p:nvSpPr>
        <p:spPr>
          <a:xfrm rot="0">
            <a:off x="8795563" y="3540053"/>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Homomorphic encryption is a set of algorithms that allows operations to be conducted on encrypted data, without decrypting and re-encrypting. The concept is simple: create a system that allows operations on ciphertext that, when decrypted, will have the same result as if the operation was performed on plaintext.</a:t>
            </a:r>
          </a:p>
        </p:txBody>
      </p:sp>
      <p:sp>
        <p:nvSpPr>
          <p:cNvPr name="TextBox 10" id="10"/>
          <p:cNvSpPr txBox="true"/>
          <p:nvPr/>
        </p:nvSpPr>
        <p:spPr>
          <a:xfrm rot="0">
            <a:off x="13561013" y="1527309"/>
            <a:ext cx="453957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Encryption</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0">
            <a:off x="11657162" y="-4058662"/>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4">
              <a:extLst>
                <a:ext uri="{96DAC541-7B7A-43D3-8B79-37D633B846F1}">
                  <asvg:svgBlip xmlns:asvg="http://schemas.microsoft.com/office/drawing/2016/SVG/main" r:embed="rId5"/>
                </a:ext>
              </a:extLst>
            </a:blip>
            <a:stretch>
              <a:fillRect l="0" t="-46918" r="0" b="0"/>
            </a:stretch>
          </a:blipFill>
        </p:spPr>
      </p:sp>
      <p:sp>
        <p:nvSpPr>
          <p:cNvPr name="Freeform 4" id="4"/>
          <p:cNvSpPr/>
          <p:nvPr/>
        </p:nvSpPr>
        <p:spPr>
          <a:xfrm flipH="false" flipV="false" rot="8803574">
            <a:off x="-3009583" y="4548552"/>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6">
              <a:extLst>
                <a:ext uri="{96DAC541-7B7A-43D3-8B79-37D633B846F1}">
                  <asvg:svgBlip xmlns:asvg="http://schemas.microsoft.com/office/drawing/2016/SVG/main" r:embed="rId7"/>
                </a:ext>
              </a:extLst>
            </a:blip>
            <a:stretch>
              <a:fillRect l="0" t="0" r="0" b="-44624"/>
            </a:stretch>
          </a:blipFill>
        </p:spPr>
      </p:sp>
      <p:sp>
        <p:nvSpPr>
          <p:cNvPr name="Freeform 5" id="5"/>
          <p:cNvSpPr/>
          <p:nvPr/>
        </p:nvSpPr>
        <p:spPr>
          <a:xfrm flipH="false" flipV="false" rot="3506033">
            <a:off x="14234868" y="4995907"/>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6">
              <a:extLst>
                <a:ext uri="{96DAC541-7B7A-43D3-8B79-37D633B846F1}">
                  <asvg:svgBlip xmlns:asvg="http://schemas.microsoft.com/office/drawing/2016/SVG/main" r:embed="rId7"/>
                </a:ext>
              </a:extLst>
            </a:blip>
            <a:stretch>
              <a:fillRect l="0" t="0" r="0" b="-44624"/>
            </a:stretch>
          </a:blipFill>
        </p:spPr>
      </p:sp>
      <p:sp>
        <p:nvSpPr>
          <p:cNvPr name="TextBox 6" id="6"/>
          <p:cNvSpPr txBox="true"/>
          <p:nvPr/>
        </p:nvSpPr>
        <p:spPr>
          <a:xfrm rot="0">
            <a:off x="1554750" y="895350"/>
            <a:ext cx="338791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Common </a:t>
            </a:r>
          </a:p>
        </p:txBody>
      </p:sp>
      <p:sp>
        <p:nvSpPr>
          <p:cNvPr name="TextBox 7" id="7"/>
          <p:cNvSpPr txBox="true"/>
          <p:nvPr/>
        </p:nvSpPr>
        <p:spPr>
          <a:xfrm rot="0">
            <a:off x="1554750" y="2133794"/>
            <a:ext cx="5410857"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01. Low Power Devices</a:t>
            </a:r>
          </a:p>
        </p:txBody>
      </p:sp>
      <p:sp>
        <p:nvSpPr>
          <p:cNvPr name="TextBox 8" id="8"/>
          <p:cNvSpPr txBox="true"/>
          <p:nvPr/>
        </p:nvSpPr>
        <p:spPr>
          <a:xfrm rot="0">
            <a:off x="1554750" y="2947424"/>
            <a:ext cx="7474767"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02. Low Latency Operations</a:t>
            </a:r>
          </a:p>
        </p:txBody>
      </p:sp>
      <p:sp>
        <p:nvSpPr>
          <p:cNvPr name="TextBox 9" id="9"/>
          <p:cNvSpPr txBox="true"/>
          <p:nvPr/>
        </p:nvSpPr>
        <p:spPr>
          <a:xfrm rot="0">
            <a:off x="1554750" y="3760224"/>
            <a:ext cx="8076063"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03. High-Resiliency Systems</a:t>
            </a:r>
          </a:p>
        </p:txBody>
      </p:sp>
      <p:sp>
        <p:nvSpPr>
          <p:cNvPr name="TextBox 10" id="10"/>
          <p:cNvSpPr txBox="true"/>
          <p:nvPr/>
        </p:nvSpPr>
        <p:spPr>
          <a:xfrm rot="0">
            <a:off x="1554750" y="4573024"/>
            <a:ext cx="7816043"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04. Support for Confidentiality</a:t>
            </a:r>
          </a:p>
        </p:txBody>
      </p:sp>
      <p:sp>
        <p:nvSpPr>
          <p:cNvPr name="TextBox 11" id="11"/>
          <p:cNvSpPr txBox="true"/>
          <p:nvPr/>
        </p:nvSpPr>
        <p:spPr>
          <a:xfrm rot="0">
            <a:off x="1554750" y="5385824"/>
            <a:ext cx="7816043"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05. Support for Integrity</a:t>
            </a:r>
          </a:p>
        </p:txBody>
      </p:sp>
      <p:sp>
        <p:nvSpPr>
          <p:cNvPr name="TextBox 12" id="12"/>
          <p:cNvSpPr txBox="true"/>
          <p:nvPr/>
        </p:nvSpPr>
        <p:spPr>
          <a:xfrm rot="0">
            <a:off x="4652600" y="895350"/>
            <a:ext cx="3866595"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Use Cases</a:t>
            </a:r>
          </a:p>
        </p:txBody>
      </p:sp>
      <p:sp>
        <p:nvSpPr>
          <p:cNvPr name="TextBox 13" id="13"/>
          <p:cNvSpPr txBox="true"/>
          <p:nvPr/>
        </p:nvSpPr>
        <p:spPr>
          <a:xfrm rot="0">
            <a:off x="1554750" y="6198624"/>
            <a:ext cx="7816043"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06. Support for Obfuscation </a:t>
            </a:r>
          </a:p>
        </p:txBody>
      </p:sp>
      <p:sp>
        <p:nvSpPr>
          <p:cNvPr name="TextBox 14" id="14"/>
          <p:cNvSpPr txBox="true"/>
          <p:nvPr/>
        </p:nvSpPr>
        <p:spPr>
          <a:xfrm rot="0">
            <a:off x="1554750" y="7011424"/>
            <a:ext cx="7816043"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07. Supporting Authentication</a:t>
            </a:r>
          </a:p>
        </p:txBody>
      </p:sp>
      <p:sp>
        <p:nvSpPr>
          <p:cNvPr name="TextBox 15" id="15"/>
          <p:cNvSpPr txBox="true"/>
          <p:nvPr/>
        </p:nvSpPr>
        <p:spPr>
          <a:xfrm rot="0">
            <a:off x="1554750" y="7824224"/>
            <a:ext cx="7816043"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08. Support for Nonrepudiation </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0">
            <a:off x="11657162" y="-4058662"/>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4">
              <a:extLst>
                <a:ext uri="{96DAC541-7B7A-43D3-8B79-37D633B846F1}">
                  <asvg:svgBlip xmlns:asvg="http://schemas.microsoft.com/office/drawing/2016/SVG/main" r:embed="rId5"/>
                </a:ext>
              </a:extLst>
            </a:blip>
            <a:stretch>
              <a:fillRect l="0" t="-46918" r="0" b="0"/>
            </a:stretch>
          </a:blipFill>
        </p:spPr>
      </p:sp>
      <p:sp>
        <p:nvSpPr>
          <p:cNvPr name="Freeform 4" id="4"/>
          <p:cNvSpPr/>
          <p:nvPr/>
        </p:nvSpPr>
        <p:spPr>
          <a:xfrm flipH="false" flipV="false" rot="8803574">
            <a:off x="-3009583" y="4548552"/>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6">
              <a:extLst>
                <a:ext uri="{96DAC541-7B7A-43D3-8B79-37D633B846F1}">
                  <asvg:svgBlip xmlns:asvg="http://schemas.microsoft.com/office/drawing/2016/SVG/main" r:embed="rId7"/>
                </a:ext>
              </a:extLst>
            </a:blip>
            <a:stretch>
              <a:fillRect l="0" t="0" r="0" b="-44624"/>
            </a:stretch>
          </a:blipFill>
        </p:spPr>
      </p:sp>
      <p:sp>
        <p:nvSpPr>
          <p:cNvPr name="Freeform 5" id="5"/>
          <p:cNvSpPr/>
          <p:nvPr/>
        </p:nvSpPr>
        <p:spPr>
          <a:xfrm flipH="false" flipV="false" rot="3506033">
            <a:off x="14234868" y="4995907"/>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6">
              <a:extLst>
                <a:ext uri="{96DAC541-7B7A-43D3-8B79-37D633B846F1}">
                  <asvg:svgBlip xmlns:asvg="http://schemas.microsoft.com/office/drawing/2016/SVG/main" r:embed="rId7"/>
                </a:ext>
              </a:extLst>
            </a:blip>
            <a:stretch>
              <a:fillRect l="0" t="0" r="0" b="-44624"/>
            </a:stretch>
          </a:blipFill>
        </p:spPr>
      </p:sp>
      <p:sp>
        <p:nvSpPr>
          <p:cNvPr name="TextBox 6" id="6"/>
          <p:cNvSpPr txBox="true"/>
          <p:nvPr/>
        </p:nvSpPr>
        <p:spPr>
          <a:xfrm rot="0">
            <a:off x="1554750" y="895350"/>
            <a:ext cx="4509252"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Limitations</a:t>
            </a:r>
          </a:p>
        </p:txBody>
      </p:sp>
      <p:sp>
        <p:nvSpPr>
          <p:cNvPr name="TextBox 7" id="7"/>
          <p:cNvSpPr txBox="true"/>
          <p:nvPr/>
        </p:nvSpPr>
        <p:spPr>
          <a:xfrm rot="0">
            <a:off x="1554750" y="2133794"/>
            <a:ext cx="5410857"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01. Speed</a:t>
            </a:r>
          </a:p>
        </p:txBody>
      </p:sp>
      <p:sp>
        <p:nvSpPr>
          <p:cNvPr name="TextBox 8" id="8"/>
          <p:cNvSpPr txBox="true"/>
          <p:nvPr/>
        </p:nvSpPr>
        <p:spPr>
          <a:xfrm rot="0">
            <a:off x="1554750" y="2947424"/>
            <a:ext cx="7474767"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02. Size</a:t>
            </a:r>
          </a:p>
        </p:txBody>
      </p:sp>
      <p:sp>
        <p:nvSpPr>
          <p:cNvPr name="TextBox 9" id="9"/>
          <p:cNvSpPr txBox="true"/>
          <p:nvPr/>
        </p:nvSpPr>
        <p:spPr>
          <a:xfrm rot="0">
            <a:off x="1554750" y="3760224"/>
            <a:ext cx="8076063"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03. Weak Keys</a:t>
            </a:r>
          </a:p>
        </p:txBody>
      </p:sp>
      <p:sp>
        <p:nvSpPr>
          <p:cNvPr name="TextBox 10" id="10"/>
          <p:cNvSpPr txBox="true"/>
          <p:nvPr/>
        </p:nvSpPr>
        <p:spPr>
          <a:xfrm rot="0">
            <a:off x="1554750" y="4573024"/>
            <a:ext cx="7816043"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04. Time</a:t>
            </a:r>
          </a:p>
        </p:txBody>
      </p:sp>
      <p:sp>
        <p:nvSpPr>
          <p:cNvPr name="TextBox 11" id="11"/>
          <p:cNvSpPr txBox="true"/>
          <p:nvPr/>
        </p:nvSpPr>
        <p:spPr>
          <a:xfrm rot="0">
            <a:off x="1554750" y="5385824"/>
            <a:ext cx="7816043"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05. Longevity</a:t>
            </a:r>
          </a:p>
        </p:txBody>
      </p:sp>
      <p:sp>
        <p:nvSpPr>
          <p:cNvPr name="TextBox 12" id="12"/>
          <p:cNvSpPr txBox="true"/>
          <p:nvPr/>
        </p:nvSpPr>
        <p:spPr>
          <a:xfrm rot="0">
            <a:off x="1554750" y="6198624"/>
            <a:ext cx="7816043"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06. Predictability</a:t>
            </a:r>
          </a:p>
        </p:txBody>
      </p:sp>
      <p:sp>
        <p:nvSpPr>
          <p:cNvPr name="TextBox 13" id="13"/>
          <p:cNvSpPr txBox="true"/>
          <p:nvPr/>
        </p:nvSpPr>
        <p:spPr>
          <a:xfrm rot="0">
            <a:off x="6965607" y="2133794"/>
            <a:ext cx="7816043" cy="679450"/>
          </a:xfrm>
          <a:prstGeom prst="rect">
            <a:avLst/>
          </a:prstGeom>
        </p:spPr>
        <p:txBody>
          <a:bodyPr anchor="t" rtlCol="false" tIns="0" lIns="0" bIns="0" rIns="0">
            <a:spAutoFit/>
          </a:bodyPr>
          <a:lstStyle/>
          <a:p>
            <a:pPr algn="r">
              <a:lnSpc>
                <a:spcPts val="5599"/>
              </a:lnSpc>
            </a:pPr>
            <a:r>
              <a:rPr lang="en-US" sz="3999">
                <a:solidFill>
                  <a:srgbClr val="B6E4FD"/>
                </a:solidFill>
                <a:latin typeface="Roboto Condensed"/>
              </a:rPr>
              <a:t>07. Reuse</a:t>
            </a:r>
          </a:p>
        </p:txBody>
      </p:sp>
      <p:sp>
        <p:nvSpPr>
          <p:cNvPr name="TextBox 14" id="14"/>
          <p:cNvSpPr txBox="true"/>
          <p:nvPr/>
        </p:nvSpPr>
        <p:spPr>
          <a:xfrm rot="0">
            <a:off x="6965607" y="2946594"/>
            <a:ext cx="7816043" cy="679450"/>
          </a:xfrm>
          <a:prstGeom prst="rect">
            <a:avLst/>
          </a:prstGeom>
        </p:spPr>
        <p:txBody>
          <a:bodyPr anchor="t" rtlCol="false" tIns="0" lIns="0" bIns="0" rIns="0">
            <a:spAutoFit/>
          </a:bodyPr>
          <a:lstStyle/>
          <a:p>
            <a:pPr algn="r">
              <a:lnSpc>
                <a:spcPts val="5599"/>
              </a:lnSpc>
            </a:pPr>
            <a:r>
              <a:rPr lang="en-US" sz="3999">
                <a:solidFill>
                  <a:srgbClr val="B6E4FD"/>
                </a:solidFill>
                <a:latin typeface="Roboto Condensed"/>
              </a:rPr>
              <a:t>08. Entropy</a:t>
            </a:r>
          </a:p>
        </p:txBody>
      </p:sp>
      <p:sp>
        <p:nvSpPr>
          <p:cNvPr name="TextBox 15" id="15"/>
          <p:cNvSpPr txBox="true"/>
          <p:nvPr/>
        </p:nvSpPr>
        <p:spPr>
          <a:xfrm rot="0">
            <a:off x="8249456" y="3917447"/>
            <a:ext cx="6532194" cy="679450"/>
          </a:xfrm>
          <a:prstGeom prst="rect">
            <a:avLst/>
          </a:prstGeom>
        </p:spPr>
        <p:txBody>
          <a:bodyPr anchor="t" rtlCol="false" tIns="0" lIns="0" bIns="0" rIns="0">
            <a:spAutoFit/>
          </a:bodyPr>
          <a:lstStyle/>
          <a:p>
            <a:pPr algn="r">
              <a:lnSpc>
                <a:spcPts val="5599"/>
              </a:lnSpc>
            </a:pPr>
            <a:r>
              <a:rPr lang="en-US" sz="3999">
                <a:solidFill>
                  <a:srgbClr val="B6E4FD"/>
                </a:solidFill>
                <a:latin typeface="Roboto Condensed"/>
              </a:rPr>
              <a:t>09. Computational Overhead</a:t>
            </a:r>
          </a:p>
        </p:txBody>
      </p:sp>
      <p:sp>
        <p:nvSpPr>
          <p:cNvPr name="TextBox 16" id="16"/>
          <p:cNvSpPr txBox="true"/>
          <p:nvPr/>
        </p:nvSpPr>
        <p:spPr>
          <a:xfrm rot="0">
            <a:off x="7030612" y="4730247"/>
            <a:ext cx="7751038" cy="679450"/>
          </a:xfrm>
          <a:prstGeom prst="rect">
            <a:avLst/>
          </a:prstGeom>
        </p:spPr>
        <p:txBody>
          <a:bodyPr anchor="t" rtlCol="false" tIns="0" lIns="0" bIns="0" rIns="0">
            <a:spAutoFit/>
          </a:bodyPr>
          <a:lstStyle/>
          <a:p>
            <a:pPr algn="r">
              <a:lnSpc>
                <a:spcPts val="5599"/>
              </a:lnSpc>
            </a:pPr>
            <a:r>
              <a:rPr lang="en-US" sz="3999">
                <a:solidFill>
                  <a:srgbClr val="B6E4FD"/>
                </a:solidFill>
                <a:latin typeface="Roboto Condensed"/>
              </a:rPr>
              <a:t>10. Resource vs Security Constraints</a:t>
            </a:r>
          </a:p>
        </p:txBody>
      </p:sp>
      <p:sp>
        <p:nvSpPr>
          <p:cNvPr name="TextBox 17" id="17"/>
          <p:cNvSpPr txBox="true"/>
          <p:nvPr/>
        </p:nvSpPr>
        <p:spPr>
          <a:xfrm rot="0">
            <a:off x="7030612" y="5543047"/>
            <a:ext cx="7751038" cy="679450"/>
          </a:xfrm>
          <a:prstGeom prst="rect">
            <a:avLst/>
          </a:prstGeom>
        </p:spPr>
        <p:txBody>
          <a:bodyPr anchor="t" rtlCol="false" tIns="0" lIns="0" bIns="0" rIns="0">
            <a:spAutoFit/>
          </a:bodyPr>
          <a:lstStyle/>
          <a:p>
            <a:pPr algn="r">
              <a:lnSpc>
                <a:spcPts val="5599"/>
              </a:lnSpc>
            </a:pPr>
            <a:r>
              <a:rPr lang="en-US" sz="3999">
                <a:solidFill>
                  <a:srgbClr val="B6E4FD"/>
                </a:solidFill>
                <a:latin typeface="Roboto Condensed"/>
              </a:rPr>
              <a:t>11. Weak/Deprecated Algorithms</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0">
            <a:off x="10283949" y="-5270406"/>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2352530"/>
            <a:ext cx="4084047"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Thank</a:t>
            </a:r>
          </a:p>
        </p:txBody>
      </p:sp>
      <p:sp>
        <p:nvSpPr>
          <p:cNvPr name="TextBox 5" id="5"/>
          <p:cNvSpPr txBox="true"/>
          <p:nvPr/>
        </p:nvSpPr>
        <p:spPr>
          <a:xfrm rot="0">
            <a:off x="1028700" y="3668462"/>
            <a:ext cx="4084047"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325370" y="1527309"/>
            <a:ext cx="8376936"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Cryptographic Concepts</a:t>
            </a:r>
          </a:p>
        </p:txBody>
      </p:sp>
      <p:sp>
        <p:nvSpPr>
          <p:cNvPr name="TextBox 9" id="9"/>
          <p:cNvSpPr txBox="true"/>
          <p:nvPr/>
        </p:nvSpPr>
        <p:spPr>
          <a:xfrm rot="0">
            <a:off x="7650348" y="1527309"/>
            <a:ext cx="3869989"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General </a:t>
            </a:r>
          </a:p>
        </p:txBody>
      </p:sp>
      <p:sp>
        <p:nvSpPr>
          <p:cNvPr name="TextBox 10" id="10"/>
          <p:cNvSpPr txBox="true"/>
          <p:nvPr/>
        </p:nvSpPr>
        <p:spPr>
          <a:xfrm rot="0">
            <a:off x="8795563" y="3841440"/>
            <a:ext cx="9205875" cy="5867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Historical ciphers were simple to use and also simple to break.</a:t>
            </a:r>
          </a:p>
          <a:p>
            <a:pPr>
              <a:lnSpc>
                <a:spcPts val="4200"/>
              </a:lnSpc>
            </a:pPr>
          </a:p>
          <a:p>
            <a:pPr>
              <a:lnSpc>
                <a:spcPts val="4200"/>
              </a:lnSpc>
            </a:pPr>
            <a:r>
              <a:rPr lang="en-US" sz="3000">
                <a:solidFill>
                  <a:srgbClr val="FFFFFF"/>
                </a:solidFill>
                <a:latin typeface="Roboto Condensed"/>
              </a:rPr>
              <a:t>A famous example of a modern encryption machine is the German Enigma machine from World War II.</a:t>
            </a:r>
          </a:p>
          <a:p>
            <a:pPr>
              <a:lnSpc>
                <a:spcPts val="4200"/>
              </a:lnSpc>
            </a:pPr>
          </a:p>
          <a:p>
            <a:pPr>
              <a:lnSpc>
                <a:spcPts val="4200"/>
              </a:lnSpc>
            </a:pPr>
            <a:r>
              <a:rPr lang="en-US" sz="3000">
                <a:solidFill>
                  <a:srgbClr val="FFFFFF"/>
                </a:solidFill>
                <a:latin typeface="Roboto Condensed"/>
              </a:rPr>
              <a:t>When material, called plaintext, needs to be protected from unauthorized interception or alteration, it is encrypted into ciphertext. This is done using an algorithm and a key, and the rise of digital computers has provided a wide array of algorithms and increasingly complex keys.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3201843"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Methods</a:t>
            </a:r>
          </a:p>
        </p:txBody>
      </p:sp>
      <p:sp>
        <p:nvSpPr>
          <p:cNvPr name="TextBox 9" id="9"/>
          <p:cNvSpPr txBox="true"/>
          <p:nvPr/>
        </p:nvSpPr>
        <p:spPr>
          <a:xfrm rot="0">
            <a:off x="8795563" y="1527309"/>
            <a:ext cx="505633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Fundamental </a:t>
            </a:r>
          </a:p>
        </p:txBody>
      </p:sp>
      <p:sp>
        <p:nvSpPr>
          <p:cNvPr name="TextBox 10" id="10"/>
          <p:cNvSpPr txBox="true"/>
          <p:nvPr/>
        </p:nvSpPr>
        <p:spPr>
          <a:xfrm rot="0">
            <a:off x="8795563" y="3841440"/>
            <a:ext cx="9205875" cy="4267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Modern cryptographic operations are performed using both an algorithm and a key. The choice of algorithm depends on the type of cryptographic operation that is desired. The subsequent choice of key is then tied to the specific algorithm. Cryptographic operations include encryption for the protection of confidentiality, hashing for the protection of integrity, digital signatures to manage nonrepudiation, and a bevy of specialty operations such as key exchanges.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4">
              <a:extLst>
                <a:ext uri="{96DAC541-7B7A-43D3-8B79-37D633B846F1}">
                  <asvg:svgBlip xmlns:asvg="http://schemas.microsoft.com/office/drawing/2016/SVG/main" r:embed="rId5"/>
                </a:ext>
              </a:extLst>
            </a:blip>
            <a:stretch>
              <a:fillRect l="0" t="0" r="0" b="-44624"/>
            </a:stretch>
          </a:blipFill>
        </p:spPr>
      </p:sp>
      <p:sp>
        <p:nvSpPr>
          <p:cNvPr name="Freeform 4" id="4"/>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4">
              <a:extLst>
                <a:ext uri="{96DAC541-7B7A-43D3-8B79-37D633B846F1}">
                  <asvg:svgBlip xmlns:asvg="http://schemas.microsoft.com/office/drawing/2016/SVG/main" r:embed="rId5"/>
                </a:ext>
              </a:extLst>
            </a:blip>
            <a:stretch>
              <a:fillRect l="0" t="0" r="0" b="-81120"/>
            </a:stretch>
          </a:blipFill>
        </p:spPr>
      </p:sp>
      <p:sp>
        <p:nvSpPr>
          <p:cNvPr name="Freeform 5" id="5"/>
          <p:cNvSpPr/>
          <p:nvPr/>
        </p:nvSpPr>
        <p:spPr>
          <a:xfrm flipH="false" flipV="false" rot="0">
            <a:off x="824125" y="1223715"/>
            <a:ext cx="7189956" cy="8229600"/>
          </a:xfrm>
          <a:custGeom>
            <a:avLst/>
            <a:gdLst/>
            <a:ahLst/>
            <a:cxnLst/>
            <a:rect r="r" b="b" t="t" l="l"/>
            <a:pathLst>
              <a:path h="8229600" w="7189956">
                <a:moveTo>
                  <a:pt x="0" y="0"/>
                </a:moveTo>
                <a:lnTo>
                  <a:pt x="7189956" y="0"/>
                </a:lnTo>
                <a:lnTo>
                  <a:pt x="7189956" y="8229600"/>
                </a:lnTo>
                <a:lnTo>
                  <a:pt x="0" y="8229600"/>
                </a:lnTo>
                <a:lnTo>
                  <a:pt x="0" y="0"/>
                </a:lnTo>
                <a:close/>
              </a:path>
            </a:pathLst>
          </a:custGeom>
          <a:blipFill>
            <a:blip r:embed="rId6"/>
            <a:stretch>
              <a:fillRect l="0" t="0" r="0" b="0"/>
            </a:stretch>
          </a:blipFill>
        </p:spPr>
      </p:sp>
      <p:sp>
        <p:nvSpPr>
          <p:cNvPr name="TextBox 6" id="6"/>
          <p:cNvSpPr txBox="true"/>
          <p:nvPr/>
        </p:nvSpPr>
        <p:spPr>
          <a:xfrm rot="0">
            <a:off x="11171225"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Signatures </a:t>
            </a:r>
          </a:p>
        </p:txBody>
      </p:sp>
      <p:sp>
        <p:nvSpPr>
          <p:cNvPr name="TextBox 7" id="7"/>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Digital</a:t>
            </a:r>
          </a:p>
        </p:txBody>
      </p:sp>
      <p:sp>
        <p:nvSpPr>
          <p:cNvPr name="TextBox 8" id="8"/>
          <p:cNvSpPr txBox="true"/>
          <p:nvPr/>
        </p:nvSpPr>
        <p:spPr>
          <a:xfrm rot="0">
            <a:off x="8795563" y="3841440"/>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digital signature is a cryptographic implementation designed to demonstrate authenticity and identity associated with a message. Using public key cryptography, a digital signature allows traceability to the person signing the message through the use of their private key. The addition of hash codes allows for the assurance of integrity of the message as well.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244114"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Length</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Key</a:t>
            </a:r>
          </a:p>
        </p:txBody>
      </p:sp>
      <p:sp>
        <p:nvSpPr>
          <p:cNvPr name="TextBox 10" id="10"/>
          <p:cNvSpPr txBox="true"/>
          <p:nvPr/>
        </p:nvSpPr>
        <p:spPr>
          <a:xfrm rot="0">
            <a:off x="8795563" y="3340888"/>
            <a:ext cx="9205875" cy="5334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strength of a cryptographic function typically depends upon the strength of a key, where a larger key has more entropy and adds more strength to the encryption. Because different algorithms use different methods with a key, direct comparison of key strength between different algorithms is not easily done. Some cryptographic systems have fixed key lengths, such as Triple Digital Encryption Standard (3DES), while others, such as Advanced Encryption Standard (AES), have multiple lengths (for example, AES-128, AES-192, and AES-256).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244114"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Stretching</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Key</a:t>
            </a:r>
          </a:p>
        </p:txBody>
      </p:sp>
      <p:sp>
        <p:nvSpPr>
          <p:cNvPr name="TextBox 10" id="10"/>
          <p:cNvSpPr txBox="true"/>
          <p:nvPr/>
        </p:nvSpPr>
        <p:spPr>
          <a:xfrm rot="0">
            <a:off x="8795563" y="3340888"/>
            <a:ext cx="9205875" cy="5334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Key stretching is a mechanism that takes what would be weak keys and “stretches” them to make the system more secure against brute-force attacks. As computers have gained computational power, hash functions can be computed very quickly, leading to a need for a manner of increasing the workload when computing hashes; otherwise, an attacker can merely compute them all. In the case of a short key, the chance of randomly matching the hash function by use of computational guessing attacks has increased.</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2862410"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Salting</a:t>
            </a:r>
          </a:p>
        </p:txBody>
      </p:sp>
      <p:sp>
        <p:nvSpPr>
          <p:cNvPr name="TextBox 9" id="9"/>
          <p:cNvSpPr txBox="true"/>
          <p:nvPr/>
        </p:nvSpPr>
        <p:spPr>
          <a:xfrm rot="0">
            <a:off x="8795563" y="3340888"/>
            <a:ext cx="9205875" cy="4267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To provide sufficient entropy for low-entropy inputs to hash functions, a high-entropy piece of data can be concatenated with the material being hashed. The term salt refers to this initial data piece. Salts are particularly useful when the material being hashed is short and low in entropy. The addition of a high-entropy (say, a 30-character) salt to a three-character password greatly increases the entropy of the stored hash.</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2862410"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Hashing</a:t>
            </a:r>
          </a:p>
        </p:txBody>
      </p:sp>
      <p:sp>
        <p:nvSpPr>
          <p:cNvPr name="TextBox 9" id="9"/>
          <p:cNvSpPr txBox="true"/>
          <p:nvPr/>
        </p:nvSpPr>
        <p:spPr>
          <a:xfrm rot="0">
            <a:off x="8795563" y="3340888"/>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hashing function is a special mathematical function that performs one-way encryption, which means that once the algorithm is processed, there is no feasible way to use the ciphertext to retrieve the plaintext that was used to generate it. Also, ideally, there is no feasible way to generate two different plaintexts that compute to the same hash value.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DAGAJJCn2G0</dc:identifier>
  <dcterms:modified xsi:type="dcterms:W3CDTF">2011-08-01T06:04:30Z</dcterms:modified>
  <cp:revision>1</cp:revision>
  <dc:title>ITP63 Chapter 16</dc:title>
</cp:coreProperties>
</file>

<file path=docProps/thumbnail.jpeg>
</file>